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94624D3-06D5-405B-927A-D4D025F3F552}">
          <p14:sldIdLst>
            <p14:sldId id="256"/>
            <p14:sldId id="257"/>
            <p14:sldId id="258"/>
            <p14:sldId id="259"/>
            <p14:sldId id="260"/>
            <p14:sldId id="261"/>
            <p14:sldId id="262"/>
            <p14:sldId id="263"/>
            <p14:sldId id="264"/>
            <p14:sldId id="265"/>
            <p14:sldId id="266"/>
            <p14:sldId id="267"/>
            <p14:sldId id="268"/>
            <p14:sldId id="269"/>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000000"/>
    <a:srgbClr val="003D73"/>
    <a:srgbClr val="086E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1" autoAdjust="0"/>
    <p:restoredTop sz="94660"/>
  </p:normalViewPr>
  <p:slideViewPr>
    <p:cSldViewPr snapToGrid="0">
      <p:cViewPr varScale="1">
        <p:scale>
          <a:sx n="70" d="100"/>
          <a:sy n="70" d="100"/>
        </p:scale>
        <p:origin x="53"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24935F-9E90-454D-A7FB-53AE77C15881}" type="datetimeFigureOut">
              <a:rPr lang="en-US" smtClean="0"/>
              <a:t>5/11/2018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6E6557-CD98-4379-9D91-85E8BBBEFE83}" type="slidenum">
              <a:rPr lang="en-US" smtClean="0"/>
              <a:t>‹#›</a:t>
            </a:fld>
            <a:endParaRPr lang="en-US"/>
          </a:p>
        </p:txBody>
      </p:sp>
    </p:spTree>
    <p:extLst>
      <p:ext uri="{BB962C8B-B14F-4D97-AF65-F5344CB8AC3E}">
        <p14:creationId xmlns:p14="http://schemas.microsoft.com/office/powerpoint/2010/main" val="567594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A95E134-3217-4843-87BE-6636680D8F36}" type="datetimeFigureOut">
              <a:rPr lang="en-US" smtClean="0"/>
              <a:t>5/11/2018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9FD6E5-5A3B-425C-9826-CB522BE0D100}" type="slidenum">
              <a:rPr lang="en-US" smtClean="0"/>
              <a:t>‹#›</a:t>
            </a:fld>
            <a:endParaRPr lang="en-US"/>
          </a:p>
        </p:txBody>
      </p:sp>
    </p:spTree>
    <p:extLst>
      <p:ext uri="{BB962C8B-B14F-4D97-AF65-F5344CB8AC3E}">
        <p14:creationId xmlns:p14="http://schemas.microsoft.com/office/powerpoint/2010/main" val="3953684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95E134-3217-4843-87BE-6636680D8F36}" type="datetimeFigureOut">
              <a:rPr lang="en-US" smtClean="0"/>
              <a:t>5/11/2018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9FD6E5-5A3B-425C-9826-CB522BE0D100}" type="slidenum">
              <a:rPr lang="en-US" smtClean="0"/>
              <a:t>‹#›</a:t>
            </a:fld>
            <a:endParaRPr lang="en-US"/>
          </a:p>
        </p:txBody>
      </p:sp>
    </p:spTree>
    <p:extLst>
      <p:ext uri="{BB962C8B-B14F-4D97-AF65-F5344CB8AC3E}">
        <p14:creationId xmlns:p14="http://schemas.microsoft.com/office/powerpoint/2010/main" val="328598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95E134-3217-4843-87BE-6636680D8F36}" type="datetimeFigureOut">
              <a:rPr lang="en-US" smtClean="0"/>
              <a:t>5/11/2018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9FD6E5-5A3B-425C-9826-CB522BE0D100}" type="slidenum">
              <a:rPr lang="en-US" smtClean="0"/>
              <a:t>‹#›</a:t>
            </a:fld>
            <a:endParaRPr lang="en-US"/>
          </a:p>
        </p:txBody>
      </p:sp>
    </p:spTree>
    <p:extLst>
      <p:ext uri="{BB962C8B-B14F-4D97-AF65-F5344CB8AC3E}">
        <p14:creationId xmlns:p14="http://schemas.microsoft.com/office/powerpoint/2010/main" val="492639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95E134-3217-4843-87BE-6636680D8F36}" type="datetimeFigureOut">
              <a:rPr lang="en-US" smtClean="0"/>
              <a:t>5/11/2018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9FD6E5-5A3B-425C-9826-CB522BE0D100}" type="slidenum">
              <a:rPr lang="en-US" smtClean="0"/>
              <a:t>‹#›</a:t>
            </a:fld>
            <a:endParaRPr lang="en-US"/>
          </a:p>
        </p:txBody>
      </p:sp>
    </p:spTree>
    <p:extLst>
      <p:ext uri="{BB962C8B-B14F-4D97-AF65-F5344CB8AC3E}">
        <p14:creationId xmlns:p14="http://schemas.microsoft.com/office/powerpoint/2010/main" val="2855324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A95E134-3217-4843-87BE-6636680D8F36}" type="datetimeFigureOut">
              <a:rPr lang="en-US" smtClean="0"/>
              <a:t>5/11/2018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9FD6E5-5A3B-425C-9826-CB522BE0D100}" type="slidenum">
              <a:rPr lang="en-US" smtClean="0"/>
              <a:t>‹#›</a:t>
            </a:fld>
            <a:endParaRPr lang="en-US"/>
          </a:p>
        </p:txBody>
      </p:sp>
    </p:spTree>
    <p:extLst>
      <p:ext uri="{BB962C8B-B14F-4D97-AF65-F5344CB8AC3E}">
        <p14:creationId xmlns:p14="http://schemas.microsoft.com/office/powerpoint/2010/main" val="259139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A95E134-3217-4843-87BE-6636680D8F36}" type="datetimeFigureOut">
              <a:rPr lang="en-US" smtClean="0"/>
              <a:t>5/11/2018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9FD6E5-5A3B-425C-9826-CB522BE0D100}" type="slidenum">
              <a:rPr lang="en-US" smtClean="0"/>
              <a:t>‹#›</a:t>
            </a:fld>
            <a:endParaRPr lang="en-US"/>
          </a:p>
        </p:txBody>
      </p:sp>
    </p:spTree>
    <p:extLst>
      <p:ext uri="{BB962C8B-B14F-4D97-AF65-F5344CB8AC3E}">
        <p14:creationId xmlns:p14="http://schemas.microsoft.com/office/powerpoint/2010/main" val="2581946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A95E134-3217-4843-87BE-6636680D8F36}" type="datetimeFigureOut">
              <a:rPr lang="en-US" smtClean="0"/>
              <a:t>5/11/2018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9FD6E5-5A3B-425C-9826-CB522BE0D100}" type="slidenum">
              <a:rPr lang="en-US" smtClean="0"/>
              <a:t>‹#›</a:t>
            </a:fld>
            <a:endParaRPr lang="en-US"/>
          </a:p>
        </p:txBody>
      </p:sp>
    </p:spTree>
    <p:extLst>
      <p:ext uri="{BB962C8B-B14F-4D97-AF65-F5344CB8AC3E}">
        <p14:creationId xmlns:p14="http://schemas.microsoft.com/office/powerpoint/2010/main" val="3518460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A95E134-3217-4843-87BE-6636680D8F36}" type="datetimeFigureOut">
              <a:rPr lang="en-US" smtClean="0"/>
              <a:t>5/11/2018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9FD6E5-5A3B-425C-9826-CB522BE0D100}" type="slidenum">
              <a:rPr lang="en-US" smtClean="0"/>
              <a:t>‹#›</a:t>
            </a:fld>
            <a:endParaRPr lang="en-US"/>
          </a:p>
        </p:txBody>
      </p:sp>
    </p:spTree>
    <p:extLst>
      <p:ext uri="{BB962C8B-B14F-4D97-AF65-F5344CB8AC3E}">
        <p14:creationId xmlns:p14="http://schemas.microsoft.com/office/powerpoint/2010/main" val="3433770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95E134-3217-4843-87BE-6636680D8F36}" type="datetimeFigureOut">
              <a:rPr lang="en-US" smtClean="0"/>
              <a:t>5/11/2018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9FD6E5-5A3B-425C-9826-CB522BE0D100}" type="slidenum">
              <a:rPr lang="en-US" smtClean="0"/>
              <a:t>‹#›</a:t>
            </a:fld>
            <a:endParaRPr lang="en-US"/>
          </a:p>
        </p:txBody>
      </p:sp>
    </p:spTree>
    <p:extLst>
      <p:ext uri="{BB962C8B-B14F-4D97-AF65-F5344CB8AC3E}">
        <p14:creationId xmlns:p14="http://schemas.microsoft.com/office/powerpoint/2010/main" val="3938573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A95E134-3217-4843-87BE-6636680D8F36}" type="datetimeFigureOut">
              <a:rPr lang="en-US" smtClean="0"/>
              <a:t>5/11/2018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9FD6E5-5A3B-425C-9826-CB522BE0D100}" type="slidenum">
              <a:rPr lang="en-US" smtClean="0"/>
              <a:t>‹#›</a:t>
            </a:fld>
            <a:endParaRPr lang="en-US"/>
          </a:p>
        </p:txBody>
      </p:sp>
    </p:spTree>
    <p:extLst>
      <p:ext uri="{BB962C8B-B14F-4D97-AF65-F5344CB8AC3E}">
        <p14:creationId xmlns:p14="http://schemas.microsoft.com/office/powerpoint/2010/main" val="3662051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A95E134-3217-4843-87BE-6636680D8F36}" type="datetimeFigureOut">
              <a:rPr lang="en-US" smtClean="0"/>
              <a:t>5/11/2018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9FD6E5-5A3B-425C-9826-CB522BE0D100}" type="slidenum">
              <a:rPr lang="en-US" smtClean="0"/>
              <a:t>‹#›</a:t>
            </a:fld>
            <a:endParaRPr lang="en-US"/>
          </a:p>
        </p:txBody>
      </p:sp>
    </p:spTree>
    <p:extLst>
      <p:ext uri="{BB962C8B-B14F-4D97-AF65-F5344CB8AC3E}">
        <p14:creationId xmlns:p14="http://schemas.microsoft.com/office/powerpoint/2010/main" val="1045518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0000">
              <a:srgbClr val="086EA4"/>
            </a:gs>
            <a:gs pos="100000">
              <a:srgbClr val="003D73"/>
            </a:gs>
          </a:gsLst>
          <a:lin ang="27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95E134-3217-4843-87BE-6636680D8F36}" type="datetimeFigureOut">
              <a:rPr lang="en-US" smtClean="0"/>
              <a:t>5/11/2018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9FD6E5-5A3B-425C-9826-CB522BE0D100}" type="slidenum">
              <a:rPr lang="en-US" smtClean="0"/>
              <a:t>‹#›</a:t>
            </a:fld>
            <a:endParaRPr lang="en-US"/>
          </a:p>
        </p:txBody>
      </p:sp>
    </p:spTree>
    <p:extLst>
      <p:ext uri="{BB962C8B-B14F-4D97-AF65-F5344CB8AC3E}">
        <p14:creationId xmlns:p14="http://schemas.microsoft.com/office/powerpoint/2010/main" val="24686447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547600" cy="8332389"/>
          </a:xfrm>
          <a:prstGeom prst="rect">
            <a:avLst/>
          </a:prstGeom>
        </p:spPr>
      </p:pic>
      <p:sp>
        <p:nvSpPr>
          <p:cNvPr id="2" name="Title 1"/>
          <p:cNvSpPr>
            <a:spLocks noGrp="1"/>
          </p:cNvSpPr>
          <p:nvPr>
            <p:ph type="ctrTitle"/>
          </p:nvPr>
        </p:nvSpPr>
        <p:spPr/>
        <p:txBody>
          <a:bodyPr>
            <a:normAutofit/>
          </a:bodyPr>
          <a:lstStyle/>
          <a:p>
            <a:r>
              <a:rPr lang="en-US" sz="8800" dirty="0" smtClean="0">
                <a:solidFill>
                  <a:srgbClr val="FFFF00"/>
                </a:solidFill>
                <a:latin typeface="Permanent Marker" panose="02000000000000000000" pitchFamily="2" charset="0"/>
                <a:ea typeface="Permanent Marker" panose="02000000000000000000" pitchFamily="2" charset="0"/>
              </a:rPr>
              <a:t>Coaster Crunch</a:t>
            </a:r>
            <a:endParaRPr lang="en-US" sz="8800" dirty="0">
              <a:solidFill>
                <a:srgbClr val="FFFF00"/>
              </a:solidFill>
              <a:latin typeface="Permanent Marker" panose="02000000000000000000" pitchFamily="2" charset="0"/>
              <a:ea typeface="Permanent Marker" panose="02000000000000000000" pitchFamily="2" charset="0"/>
            </a:endParaRPr>
          </a:p>
        </p:txBody>
      </p:sp>
      <p:sp>
        <p:nvSpPr>
          <p:cNvPr id="3" name="Subtitle 2"/>
          <p:cNvSpPr>
            <a:spLocks noGrp="1"/>
          </p:cNvSpPr>
          <p:nvPr>
            <p:ph type="subTitle" idx="1"/>
          </p:nvPr>
        </p:nvSpPr>
        <p:spPr>
          <a:xfrm>
            <a:off x="1524000" y="3602038"/>
            <a:ext cx="9144000" cy="1156229"/>
          </a:xfrm>
          <a:solidFill>
            <a:srgbClr val="002060">
              <a:alpha val="72941"/>
            </a:srgbClr>
          </a:solidFill>
        </p:spPr>
        <p:txBody>
          <a:bodyPr>
            <a:normAutofit/>
          </a:bodyPr>
          <a:lstStyle/>
          <a:p>
            <a:r>
              <a:rPr lang="en-US" sz="7200" dirty="0" smtClean="0">
                <a:solidFill>
                  <a:schemeClr val="bg1"/>
                </a:solidFill>
                <a:latin typeface="+mj-lt"/>
              </a:rPr>
              <a:t>A project by Team Blue</a:t>
            </a:r>
            <a:endParaRPr lang="en-US" sz="7200" dirty="0">
              <a:solidFill>
                <a:schemeClr val="bg1"/>
              </a:solidFill>
              <a:latin typeface="+mj-lt"/>
            </a:endParaRPr>
          </a:p>
        </p:txBody>
      </p:sp>
    </p:spTree>
    <p:extLst>
      <p:ext uri="{BB962C8B-B14F-4D97-AF65-F5344CB8AC3E}">
        <p14:creationId xmlns:p14="http://schemas.microsoft.com/office/powerpoint/2010/main" val="1908171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FFFF00"/>
                </a:solidFill>
                <a:latin typeface="Permanent Marker" panose="02000000000000000000" pitchFamily="2" charset="0"/>
                <a:ea typeface="Permanent Marker" panose="02000000000000000000" pitchFamily="2" charset="0"/>
              </a:rPr>
              <a:t>Angular Overview</a:t>
            </a:r>
            <a:endParaRPr lang="en-US" dirty="0">
              <a:solidFill>
                <a:srgbClr val="FFFF00"/>
              </a:solidFill>
              <a:latin typeface="Permanent Marker" panose="02000000000000000000" pitchFamily="2" charset="0"/>
              <a:ea typeface="Permanent Marker" panose="02000000000000000000" pitchFamily="2" charset="0"/>
            </a:endParaRPr>
          </a:p>
        </p:txBody>
      </p:sp>
      <p:sp>
        <p:nvSpPr>
          <p:cNvPr id="3" name="Content Placeholder 2"/>
          <p:cNvSpPr>
            <a:spLocks noGrp="1"/>
          </p:cNvSpPr>
          <p:nvPr>
            <p:ph idx="1"/>
          </p:nvPr>
        </p:nvSpPr>
        <p:spPr/>
        <p:txBody>
          <a:bodyPr>
            <a:normAutofit/>
          </a:bodyPr>
          <a:lstStyle/>
          <a:p>
            <a:r>
              <a:rPr lang="en-US" dirty="0" smtClean="0">
                <a:solidFill>
                  <a:schemeClr val="bg1"/>
                </a:solidFill>
              </a:rPr>
              <a:t>An application </a:t>
            </a:r>
            <a:r>
              <a:rPr lang="en-US" dirty="0">
                <a:solidFill>
                  <a:schemeClr val="bg1"/>
                </a:solidFill>
              </a:rPr>
              <a:t>is </a:t>
            </a:r>
            <a:r>
              <a:rPr lang="en-US" dirty="0" smtClean="0">
                <a:solidFill>
                  <a:schemeClr val="bg1"/>
                </a:solidFill>
              </a:rPr>
              <a:t>a collection of</a:t>
            </a:r>
            <a:r>
              <a:rPr lang="en-US" i="1" dirty="0" smtClean="0">
                <a:solidFill>
                  <a:schemeClr val="bg1"/>
                </a:solidFill>
              </a:rPr>
              <a:t> components</a:t>
            </a:r>
            <a:r>
              <a:rPr lang="en-US" dirty="0">
                <a:solidFill>
                  <a:schemeClr val="bg1"/>
                </a:solidFill>
              </a:rPr>
              <a:t>.</a:t>
            </a:r>
          </a:p>
          <a:p>
            <a:r>
              <a:rPr lang="en-US" dirty="0" smtClean="0">
                <a:solidFill>
                  <a:schemeClr val="bg1"/>
                </a:solidFill>
              </a:rPr>
              <a:t>The top level </a:t>
            </a:r>
            <a:r>
              <a:rPr lang="en-US" dirty="0">
                <a:solidFill>
                  <a:schemeClr val="bg1"/>
                </a:solidFill>
              </a:rPr>
              <a:t>c</a:t>
            </a:r>
            <a:r>
              <a:rPr lang="en-US" dirty="0" smtClean="0">
                <a:solidFill>
                  <a:schemeClr val="bg1"/>
                </a:solidFill>
              </a:rPr>
              <a:t>omponent </a:t>
            </a:r>
            <a:r>
              <a:rPr lang="en-US" dirty="0">
                <a:solidFill>
                  <a:schemeClr val="bg1"/>
                </a:solidFill>
              </a:rPr>
              <a:t>is the application </a:t>
            </a:r>
            <a:r>
              <a:rPr lang="en-US" dirty="0" smtClean="0">
                <a:solidFill>
                  <a:schemeClr val="bg1"/>
                </a:solidFill>
              </a:rPr>
              <a:t>itself. This sits in the “app” folder. This means the application is a component calling in all other components.</a:t>
            </a:r>
            <a:endParaRPr lang="en-US" dirty="0">
              <a:solidFill>
                <a:schemeClr val="bg1"/>
              </a:solidFill>
            </a:endParaRPr>
          </a:p>
          <a:p>
            <a:r>
              <a:rPr lang="en-US" dirty="0" smtClean="0">
                <a:solidFill>
                  <a:schemeClr val="bg1"/>
                </a:solidFill>
              </a:rPr>
              <a:t>The application component is not the only component that may call another, however. When a component is called and rendered, it will call any of its child components along for the ride.</a:t>
            </a:r>
            <a:endParaRPr lang="en-US" dirty="0">
              <a:solidFill>
                <a:schemeClr val="bg1"/>
              </a:solidFill>
            </a:endParaRPr>
          </a:p>
          <a:p>
            <a:r>
              <a:rPr lang="en-US" dirty="0">
                <a:solidFill>
                  <a:schemeClr val="bg1"/>
                </a:solidFill>
              </a:rPr>
              <a:t>The basic building blocks of angular are </a:t>
            </a:r>
            <a:r>
              <a:rPr lang="en-US" i="1" dirty="0" err="1">
                <a:solidFill>
                  <a:schemeClr val="bg1"/>
                </a:solidFill>
              </a:rPr>
              <a:t>ngModules</a:t>
            </a:r>
            <a:r>
              <a:rPr lang="en-US" i="1" dirty="0">
                <a:solidFill>
                  <a:schemeClr val="bg1"/>
                </a:solidFill>
              </a:rPr>
              <a:t> </a:t>
            </a:r>
            <a:r>
              <a:rPr lang="en-US" dirty="0">
                <a:solidFill>
                  <a:schemeClr val="bg1"/>
                </a:solidFill>
              </a:rPr>
              <a:t>which provide a compilation context for your components.</a:t>
            </a:r>
          </a:p>
          <a:p>
            <a:pPr marL="0" indent="0">
              <a:buNone/>
            </a:pPr>
            <a:endParaRPr lang="en-US" dirty="0" smtClean="0"/>
          </a:p>
        </p:txBody>
      </p:sp>
    </p:spTree>
    <p:extLst>
      <p:ext uri="{BB962C8B-B14F-4D97-AF65-F5344CB8AC3E}">
        <p14:creationId xmlns:p14="http://schemas.microsoft.com/office/powerpoint/2010/main" val="25547924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solidFill>
                  <a:srgbClr val="FFFF00"/>
                </a:solidFill>
                <a:latin typeface="Permanent Marker" panose="02000000000000000000" pitchFamily="2" charset="0"/>
                <a:ea typeface="Permanent Marker" panose="02000000000000000000" pitchFamily="2" charset="0"/>
              </a:rPr>
              <a:t>Angular OVERVIEW</a:t>
            </a:r>
            <a:endParaRPr lang="en-US" dirty="0">
              <a:solidFill>
                <a:srgbClr val="FFFF00"/>
              </a:solidFill>
              <a:latin typeface="Permanent Marker" panose="02000000000000000000" pitchFamily="2" charset="0"/>
              <a:ea typeface="Permanent Marker" panose="02000000000000000000" pitchFamily="2" charset="0"/>
            </a:endParaRPr>
          </a:p>
        </p:txBody>
      </p:sp>
      <p:pic>
        <p:nvPicPr>
          <p:cNvPr id="7" name="Content Placeholder 6"/>
          <p:cNvPicPr>
            <a:picLocks noGrp="1" noChangeAspect="1"/>
          </p:cNvPicPr>
          <p:nvPr>
            <p:ph sz="half" idx="1"/>
          </p:nvPr>
        </p:nvPicPr>
        <p:blipFill>
          <a:blip r:embed="rId2"/>
          <a:stretch>
            <a:fillRect/>
          </a:stretch>
        </p:blipFill>
        <p:spPr>
          <a:xfrm>
            <a:off x="1757664" y="1825625"/>
            <a:ext cx="3342672" cy="4351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Content Placeholder 7"/>
          <p:cNvPicPr>
            <a:picLocks noGrp="1" noChangeAspect="1"/>
          </p:cNvPicPr>
          <p:nvPr>
            <p:ph sz="half" idx="2"/>
          </p:nvPr>
        </p:nvPicPr>
        <p:blipFill>
          <a:blip r:embed="rId3"/>
          <a:stretch>
            <a:fillRect/>
          </a:stretch>
        </p:blipFill>
        <p:spPr>
          <a:xfrm>
            <a:off x="6172200" y="1837123"/>
            <a:ext cx="5181600" cy="43283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p:cNvSpPr txBox="1"/>
          <p:nvPr/>
        </p:nvSpPr>
        <p:spPr>
          <a:xfrm>
            <a:off x="2623457" y="6389914"/>
            <a:ext cx="8011886" cy="369332"/>
          </a:xfrm>
          <a:prstGeom prst="rect">
            <a:avLst/>
          </a:prstGeom>
          <a:noFill/>
        </p:spPr>
        <p:txBody>
          <a:bodyPr wrap="square" rtlCol="0">
            <a:spAutoFit/>
          </a:bodyPr>
          <a:lstStyle/>
          <a:p>
            <a:r>
              <a:rPr lang="en-US" i="1" dirty="0" smtClean="0">
                <a:solidFill>
                  <a:schemeClr val="bg1"/>
                </a:solidFill>
              </a:rPr>
              <a:t>An overview of the components layout and the @</a:t>
            </a:r>
            <a:r>
              <a:rPr lang="en-US" i="1" dirty="0" err="1" smtClean="0">
                <a:solidFill>
                  <a:schemeClr val="bg1"/>
                </a:solidFill>
              </a:rPr>
              <a:t>NgModule</a:t>
            </a:r>
            <a:endParaRPr lang="en-US" i="1" dirty="0">
              <a:solidFill>
                <a:schemeClr val="bg1"/>
              </a:solidFill>
            </a:endParaRPr>
          </a:p>
        </p:txBody>
      </p:sp>
    </p:spTree>
    <p:extLst>
      <p:ext uri="{BB962C8B-B14F-4D97-AF65-F5344CB8AC3E}">
        <p14:creationId xmlns:p14="http://schemas.microsoft.com/office/powerpoint/2010/main" val="3653138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4294967295"/>
          </p:nvPr>
        </p:nvPicPr>
        <p:blipFill>
          <a:blip r:embed="rId2"/>
          <a:stretch>
            <a:fillRect/>
          </a:stretch>
        </p:blipFill>
        <p:spPr>
          <a:xfrm>
            <a:off x="925740" y="1003072"/>
            <a:ext cx="3711575" cy="48736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rotWithShape="1">
          <a:blip r:embed="rId3"/>
          <a:srcRect l="4190" r="1189" b="8212"/>
          <a:stretch/>
        </p:blipFill>
        <p:spPr>
          <a:xfrm>
            <a:off x="5987142" y="1171007"/>
            <a:ext cx="5640364" cy="45377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p:cNvSpPr txBox="1"/>
          <p:nvPr/>
        </p:nvSpPr>
        <p:spPr>
          <a:xfrm>
            <a:off x="2362199" y="185057"/>
            <a:ext cx="6879771" cy="707886"/>
          </a:xfrm>
          <a:prstGeom prst="rect">
            <a:avLst/>
          </a:prstGeom>
          <a:noFill/>
        </p:spPr>
        <p:txBody>
          <a:bodyPr wrap="square" rtlCol="0">
            <a:spAutoFit/>
          </a:bodyPr>
          <a:lstStyle/>
          <a:p>
            <a:pPr algn="ctr"/>
            <a:r>
              <a:rPr lang="en-US" sz="4000" dirty="0" smtClean="0">
                <a:solidFill>
                  <a:srgbClr val="FFFF00"/>
                </a:solidFill>
                <a:latin typeface="Permanent Marker" panose="02000000000000000000" pitchFamily="2" charset="0"/>
                <a:ea typeface="Permanent Marker" panose="02000000000000000000" pitchFamily="2" charset="0"/>
              </a:rPr>
              <a:t>Angular OVERVIEW</a:t>
            </a:r>
            <a:endParaRPr lang="en-US" sz="4000" dirty="0">
              <a:solidFill>
                <a:srgbClr val="FFFF00"/>
              </a:solidFill>
              <a:latin typeface="Permanent Marker" panose="02000000000000000000" pitchFamily="2" charset="0"/>
              <a:ea typeface="Permanent Marker" panose="02000000000000000000" pitchFamily="2" charset="0"/>
            </a:endParaRPr>
          </a:p>
        </p:txBody>
      </p:sp>
      <p:sp>
        <p:nvSpPr>
          <p:cNvPr id="12" name="TextBox 11"/>
          <p:cNvSpPr txBox="1"/>
          <p:nvPr/>
        </p:nvSpPr>
        <p:spPr>
          <a:xfrm>
            <a:off x="1545771" y="6291943"/>
            <a:ext cx="9851572" cy="369332"/>
          </a:xfrm>
          <a:prstGeom prst="rect">
            <a:avLst/>
          </a:prstGeom>
          <a:noFill/>
        </p:spPr>
        <p:txBody>
          <a:bodyPr wrap="square" rtlCol="0">
            <a:spAutoFit/>
          </a:bodyPr>
          <a:lstStyle/>
          <a:p>
            <a:r>
              <a:rPr lang="en-US" i="1" dirty="0" smtClean="0">
                <a:solidFill>
                  <a:schemeClr val="bg1"/>
                </a:solidFill>
              </a:rPr>
              <a:t>A sample of the chart component template, and how that is inserted into the slider component.</a:t>
            </a:r>
            <a:endParaRPr lang="en-US" i="1" dirty="0">
              <a:solidFill>
                <a:schemeClr val="bg1"/>
              </a:solidFill>
            </a:endParaRPr>
          </a:p>
        </p:txBody>
      </p:sp>
    </p:spTree>
    <p:extLst>
      <p:ext uri="{BB962C8B-B14F-4D97-AF65-F5344CB8AC3E}">
        <p14:creationId xmlns:p14="http://schemas.microsoft.com/office/powerpoint/2010/main" val="22613719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600" dirty="0" err="1" smtClean="0">
                <a:solidFill>
                  <a:srgbClr val="FFFF00"/>
                </a:solidFill>
                <a:latin typeface="Permanent Marker" panose="02000000000000000000" pitchFamily="2" charset="0"/>
                <a:ea typeface="Permanent Marker" panose="02000000000000000000" pitchFamily="2" charset="0"/>
              </a:rPr>
              <a:t>ANgularOverview</a:t>
            </a:r>
            <a:endParaRPr lang="en-US" sz="6600" dirty="0">
              <a:solidFill>
                <a:srgbClr val="FFFF00"/>
              </a:solidFill>
              <a:latin typeface="Permanent Marker" panose="02000000000000000000" pitchFamily="2" charset="0"/>
              <a:ea typeface="Permanent Marker" panose="02000000000000000000" pitchFamily="2" charset="0"/>
            </a:endParaRPr>
          </a:p>
        </p:txBody>
      </p:sp>
      <p:sp>
        <p:nvSpPr>
          <p:cNvPr id="4" name="Text Placeholder 3"/>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sz="2000" dirty="0" smtClean="0">
                <a:solidFill>
                  <a:schemeClr val="bg1"/>
                </a:solidFill>
              </a:rPr>
              <a:t>Templates </a:t>
            </a:r>
            <a:r>
              <a:rPr lang="en-US" sz="2000" dirty="0">
                <a:solidFill>
                  <a:schemeClr val="bg1"/>
                </a:solidFill>
              </a:rPr>
              <a:t>are a combination of HTML and Angular markup that modify the HTML displayed in the view. </a:t>
            </a:r>
          </a:p>
          <a:p>
            <a:pPr marL="285750" indent="-285750">
              <a:buFont typeface="Arial" panose="020B0604020202020204" pitchFamily="34" charset="0"/>
              <a:buChar char="•"/>
            </a:pPr>
            <a:r>
              <a:rPr lang="en-US" sz="2000" dirty="0" smtClean="0">
                <a:solidFill>
                  <a:schemeClr val="bg1"/>
                </a:solidFill>
              </a:rPr>
              <a:t>Angular </a:t>
            </a:r>
            <a:r>
              <a:rPr lang="en-US" sz="2000" dirty="0">
                <a:solidFill>
                  <a:schemeClr val="bg1"/>
                </a:solidFill>
              </a:rPr>
              <a:t>directives are programing logic that can be put into the HTML markup</a:t>
            </a:r>
            <a:r>
              <a:rPr lang="en-US" sz="2000" dirty="0" smtClean="0">
                <a:solidFill>
                  <a:schemeClr val="bg1"/>
                </a:solidFill>
              </a:rPr>
              <a:t>.</a:t>
            </a:r>
          </a:p>
          <a:p>
            <a:pPr marL="285750" indent="-285750">
              <a:buFont typeface="Arial" panose="020B0604020202020204" pitchFamily="34" charset="0"/>
              <a:buChar char="•"/>
            </a:pPr>
            <a:r>
              <a:rPr lang="en-US" sz="2000" dirty="0" smtClean="0">
                <a:solidFill>
                  <a:schemeClr val="bg1"/>
                </a:solidFill>
              </a:rPr>
              <a:t>Here is a small example of the insertion of a slider template, which as we have seen on the previous presentation slide, has a chart component template nested within.</a:t>
            </a:r>
            <a:endParaRPr lang="en-US" sz="2000" dirty="0">
              <a:solidFill>
                <a:schemeClr val="bg1"/>
              </a:solidFill>
            </a:endParaRPr>
          </a:p>
          <a:p>
            <a:endParaRPr lang="en-US" dirty="0"/>
          </a:p>
        </p:txBody>
      </p:sp>
      <p:pic>
        <p:nvPicPr>
          <p:cNvPr id="6" name="Picture 5"/>
          <p:cNvPicPr>
            <a:picLocks noChangeAspect="1"/>
          </p:cNvPicPr>
          <p:nvPr/>
        </p:nvPicPr>
        <p:blipFill>
          <a:blip r:embed="rId2"/>
          <a:stretch>
            <a:fillRect/>
          </a:stretch>
        </p:blipFill>
        <p:spPr>
          <a:xfrm>
            <a:off x="5468711" y="2057400"/>
            <a:ext cx="6153150" cy="28384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348037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31370" y="2166258"/>
            <a:ext cx="11310259" cy="4247317"/>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solidFill>
                  <a:schemeClr val="bg1"/>
                </a:solidFill>
              </a:rPr>
              <a:t>This comes together with property binding. </a:t>
            </a:r>
            <a:r>
              <a:rPr lang="en-US" sz="2800" dirty="0">
                <a:solidFill>
                  <a:schemeClr val="bg1"/>
                </a:solidFill>
              </a:rPr>
              <a:t>P</a:t>
            </a:r>
            <a:r>
              <a:rPr lang="en-US" sz="2800" dirty="0" smtClean="0">
                <a:solidFill>
                  <a:schemeClr val="bg1"/>
                </a:solidFill>
              </a:rPr>
              <a:t>roperty </a:t>
            </a:r>
            <a:r>
              <a:rPr lang="en-US" sz="2800" dirty="0">
                <a:solidFill>
                  <a:schemeClr val="bg1"/>
                </a:solidFill>
              </a:rPr>
              <a:t>b</a:t>
            </a:r>
            <a:r>
              <a:rPr lang="en-US" sz="2800" dirty="0" smtClean="0">
                <a:solidFill>
                  <a:schemeClr val="bg1"/>
                </a:solidFill>
              </a:rPr>
              <a:t>inding </a:t>
            </a:r>
            <a:r>
              <a:rPr lang="en-US" sz="2800" dirty="0">
                <a:solidFill>
                  <a:schemeClr val="bg1"/>
                </a:solidFill>
              </a:rPr>
              <a:t>is a feature that allows you to pass data from the component class to an element in the component’s template. </a:t>
            </a:r>
          </a:p>
          <a:p>
            <a:pPr marL="285750" indent="-285750">
              <a:buFont typeface="Arial" panose="020B0604020202020204" pitchFamily="34" charset="0"/>
              <a:buChar char="•"/>
            </a:pPr>
            <a:r>
              <a:rPr lang="en-US" sz="2800" dirty="0" smtClean="0">
                <a:solidFill>
                  <a:schemeClr val="bg1"/>
                </a:solidFill>
              </a:rPr>
              <a:t>Event </a:t>
            </a:r>
            <a:r>
              <a:rPr lang="en-US" sz="2800" dirty="0">
                <a:solidFill>
                  <a:schemeClr val="bg1"/>
                </a:solidFill>
              </a:rPr>
              <a:t>Binding is making your app listen for certain user actions and then updating the app accordingly. </a:t>
            </a:r>
            <a:endParaRPr lang="en-US" sz="2800" dirty="0" smtClean="0">
              <a:solidFill>
                <a:schemeClr val="bg1"/>
              </a:solidFill>
            </a:endParaRPr>
          </a:p>
          <a:p>
            <a:pPr marL="285750" indent="-285750">
              <a:buFont typeface="Arial" panose="020B0604020202020204" pitchFamily="34" charset="0"/>
              <a:buChar char="•"/>
            </a:pPr>
            <a:r>
              <a:rPr lang="en-US" sz="2800" dirty="0" smtClean="0">
                <a:solidFill>
                  <a:schemeClr val="bg1"/>
                </a:solidFill>
              </a:rPr>
              <a:t>Binding uses {{</a:t>
            </a:r>
            <a:r>
              <a:rPr lang="en-US" sz="2800" dirty="0" err="1" smtClean="0">
                <a:solidFill>
                  <a:schemeClr val="bg1"/>
                </a:solidFill>
              </a:rPr>
              <a:t>curly_backets</a:t>
            </a:r>
            <a:r>
              <a:rPr lang="en-US" sz="2800" dirty="0" smtClean="0">
                <a:solidFill>
                  <a:schemeClr val="bg1"/>
                </a:solidFill>
              </a:rPr>
              <a:t>}} to indicate where the data is being passed in.</a:t>
            </a:r>
            <a:endParaRPr lang="en-US" sz="2800" dirty="0">
              <a:solidFill>
                <a:schemeClr val="bg1"/>
              </a:solidFill>
            </a:endParaRPr>
          </a:p>
          <a:p>
            <a:pPr marL="285750" indent="-285750">
              <a:buFont typeface="Arial" panose="020B0604020202020204" pitchFamily="34" charset="0"/>
              <a:buChar char="•"/>
            </a:pPr>
            <a:r>
              <a:rPr lang="en-US" sz="2800" dirty="0" smtClean="0">
                <a:solidFill>
                  <a:schemeClr val="bg1"/>
                </a:solidFill>
              </a:rPr>
              <a:t>Information </a:t>
            </a:r>
            <a:r>
              <a:rPr lang="en-US" sz="2800" dirty="0">
                <a:solidFill>
                  <a:schemeClr val="bg1"/>
                </a:solidFill>
              </a:rPr>
              <a:t>is supplied to the components via services. Services perform operations that are not related to the view. </a:t>
            </a:r>
          </a:p>
          <a:p>
            <a:endParaRPr lang="en-US" dirty="0"/>
          </a:p>
        </p:txBody>
      </p:sp>
      <p:sp>
        <p:nvSpPr>
          <p:cNvPr id="6" name="TextBox 5"/>
          <p:cNvSpPr txBox="1"/>
          <p:nvPr/>
        </p:nvSpPr>
        <p:spPr>
          <a:xfrm>
            <a:off x="2830286" y="729342"/>
            <a:ext cx="7315200" cy="1015663"/>
          </a:xfrm>
          <a:prstGeom prst="rect">
            <a:avLst/>
          </a:prstGeom>
          <a:noFill/>
        </p:spPr>
        <p:txBody>
          <a:bodyPr wrap="square" rtlCol="0">
            <a:spAutoFit/>
          </a:bodyPr>
          <a:lstStyle/>
          <a:p>
            <a:r>
              <a:rPr lang="en-US" sz="6000" dirty="0" smtClean="0">
                <a:solidFill>
                  <a:srgbClr val="FFFF00"/>
                </a:solidFill>
                <a:latin typeface="Permanent Marker" panose="02000000000000000000" pitchFamily="2" charset="0"/>
                <a:ea typeface="Permanent Marker" panose="02000000000000000000" pitchFamily="2" charset="0"/>
              </a:rPr>
              <a:t>Angular Overview</a:t>
            </a:r>
            <a:endParaRPr lang="en-US" sz="6000" dirty="0">
              <a:solidFill>
                <a:srgbClr val="FFFF00"/>
              </a:solidFill>
              <a:latin typeface="Permanent Marker" panose="02000000000000000000" pitchFamily="2" charset="0"/>
              <a:ea typeface="Permanent Marker" panose="02000000000000000000" pitchFamily="2" charset="0"/>
            </a:endParaRPr>
          </a:p>
        </p:txBody>
      </p:sp>
    </p:spTree>
    <p:extLst>
      <p:ext uri="{BB962C8B-B14F-4D97-AF65-F5344CB8AC3E}">
        <p14:creationId xmlns:p14="http://schemas.microsoft.com/office/powerpoint/2010/main" val="15548546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282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00"/>
                </a:solidFill>
                <a:latin typeface="Permanent Marker" panose="02000000000000000000" pitchFamily="2" charset="0"/>
                <a:ea typeface="Permanent Marker" panose="02000000000000000000" pitchFamily="2" charset="0"/>
              </a:rPr>
              <a:t>What is Coaster Crunch?</a:t>
            </a:r>
            <a:endParaRPr lang="en-US" dirty="0">
              <a:solidFill>
                <a:srgbClr val="FFFF00"/>
              </a:solidFill>
              <a:latin typeface="Permanent Marker" panose="02000000000000000000" pitchFamily="2" charset="0"/>
              <a:ea typeface="Permanent Marker" panose="02000000000000000000" pitchFamily="2" charset="0"/>
            </a:endParaRPr>
          </a:p>
        </p:txBody>
      </p:sp>
      <p:sp>
        <p:nvSpPr>
          <p:cNvPr id="3" name="Content Placeholder 2"/>
          <p:cNvSpPr>
            <a:spLocks noGrp="1"/>
          </p:cNvSpPr>
          <p:nvPr>
            <p:ph idx="1"/>
          </p:nvPr>
        </p:nvSpPr>
        <p:spPr/>
        <p:txBody>
          <a:bodyPr/>
          <a:lstStyle/>
          <a:p>
            <a:r>
              <a:rPr lang="en-US" i="1" dirty="0">
                <a:solidFill>
                  <a:schemeClr val="bg1"/>
                </a:solidFill>
              </a:rPr>
              <a:t>Coaster Crunch</a:t>
            </a:r>
            <a:r>
              <a:rPr lang="en-US" dirty="0">
                <a:solidFill>
                  <a:schemeClr val="bg1"/>
                </a:solidFill>
              </a:rPr>
              <a:t> is a single page web application that aims to inform readers about the different types of roller coasters that can be found throughout the world. </a:t>
            </a:r>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r>
              <a:rPr lang="en-US" dirty="0" smtClean="0">
                <a:solidFill>
                  <a:schemeClr val="bg1"/>
                </a:solidFill>
              </a:rPr>
              <a:t>Team </a:t>
            </a:r>
            <a:r>
              <a:rPr lang="en-US" dirty="0">
                <a:solidFill>
                  <a:schemeClr val="bg1"/>
                </a:solidFill>
              </a:rPr>
              <a:t>Blue built a database from scratch, utilizing resources around the web</a:t>
            </a:r>
            <a:r>
              <a:rPr lang="en-US" dirty="0" smtClean="0">
                <a:solidFill>
                  <a:schemeClr val="bg1"/>
                </a:solidFill>
              </a:rPr>
              <a:t>.</a:t>
            </a:r>
          </a:p>
          <a:p>
            <a:endParaRPr lang="en-US" dirty="0"/>
          </a:p>
          <a:p>
            <a:endParaRPr lang="en-US" dirty="0"/>
          </a:p>
        </p:txBody>
      </p:sp>
    </p:spTree>
    <p:extLst>
      <p:ext uri="{BB962C8B-B14F-4D97-AF65-F5344CB8AC3E}">
        <p14:creationId xmlns:p14="http://schemas.microsoft.com/office/powerpoint/2010/main" val="16688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00"/>
                </a:solidFill>
                <a:latin typeface="Permanent Marker" panose="02000000000000000000" pitchFamily="2" charset="0"/>
                <a:ea typeface="Permanent Marker" panose="02000000000000000000" pitchFamily="2" charset="0"/>
              </a:rPr>
              <a:t>Who is it for?</a:t>
            </a:r>
            <a:endParaRPr lang="en-US" dirty="0">
              <a:solidFill>
                <a:srgbClr val="FFFF00"/>
              </a:solidFill>
              <a:latin typeface="Permanent Marker" panose="02000000000000000000" pitchFamily="2" charset="0"/>
              <a:ea typeface="Permanent Marker" panose="02000000000000000000" pitchFamily="2" charset="0"/>
            </a:endParaRPr>
          </a:p>
        </p:txBody>
      </p:sp>
      <p:sp>
        <p:nvSpPr>
          <p:cNvPr id="3" name="Content Placeholder 2"/>
          <p:cNvSpPr>
            <a:spLocks noGrp="1"/>
          </p:cNvSpPr>
          <p:nvPr>
            <p:ph idx="1"/>
          </p:nvPr>
        </p:nvSpPr>
        <p:spPr>
          <a:xfrm>
            <a:off x="838200" y="1825624"/>
            <a:ext cx="10515600" cy="4321175"/>
          </a:xfrm>
        </p:spPr>
        <p:txBody>
          <a:bodyPr>
            <a:normAutofit/>
          </a:bodyPr>
          <a:lstStyle/>
          <a:p>
            <a:r>
              <a:rPr lang="en-US" dirty="0">
                <a:solidFill>
                  <a:schemeClr val="bg1"/>
                </a:solidFill>
              </a:rPr>
              <a:t>The objective of </a:t>
            </a:r>
            <a:r>
              <a:rPr lang="en-US" i="1" dirty="0">
                <a:solidFill>
                  <a:schemeClr val="bg1"/>
                </a:solidFill>
              </a:rPr>
              <a:t>Coaster Crunch</a:t>
            </a:r>
            <a:r>
              <a:rPr lang="en-US" dirty="0">
                <a:solidFill>
                  <a:schemeClr val="bg1"/>
                </a:solidFill>
              </a:rPr>
              <a:t> is to provide coaster </a:t>
            </a:r>
            <a:endParaRPr lang="en-US" dirty="0" smtClean="0">
              <a:solidFill>
                <a:schemeClr val="bg1"/>
              </a:solidFill>
            </a:endParaRPr>
          </a:p>
          <a:p>
            <a:pPr marL="0" indent="0">
              <a:buNone/>
            </a:pPr>
            <a:r>
              <a:rPr lang="en-US" dirty="0" smtClean="0">
                <a:solidFill>
                  <a:schemeClr val="bg1"/>
                </a:solidFill>
              </a:rPr>
              <a:t>enthusiasts </a:t>
            </a:r>
            <a:r>
              <a:rPr lang="en-US" dirty="0">
                <a:solidFill>
                  <a:schemeClr val="bg1"/>
                </a:solidFill>
              </a:rPr>
              <a:t>with a simple set of data that provides more </a:t>
            </a:r>
            <a:endParaRPr lang="en-US" dirty="0" smtClean="0">
              <a:solidFill>
                <a:schemeClr val="bg1"/>
              </a:solidFill>
            </a:endParaRPr>
          </a:p>
          <a:p>
            <a:pPr marL="0" indent="0">
              <a:buNone/>
            </a:pPr>
            <a:r>
              <a:rPr lang="en-US" dirty="0" smtClean="0">
                <a:solidFill>
                  <a:schemeClr val="bg1"/>
                </a:solidFill>
              </a:rPr>
              <a:t>information </a:t>
            </a:r>
            <a:r>
              <a:rPr lang="en-US" dirty="0">
                <a:solidFill>
                  <a:schemeClr val="bg1"/>
                </a:solidFill>
              </a:rPr>
              <a:t>about their favorite thrill rides</a:t>
            </a:r>
            <a:r>
              <a:rPr lang="en-US" dirty="0" smtClean="0">
                <a:solidFill>
                  <a:schemeClr val="bg1"/>
                </a:solidFill>
              </a:rPr>
              <a:t>.</a:t>
            </a:r>
          </a:p>
          <a:p>
            <a:endParaRPr lang="en-US" dirty="0">
              <a:solidFill>
                <a:schemeClr val="bg1"/>
              </a:solidFill>
            </a:endParaRPr>
          </a:p>
          <a:p>
            <a:pPr algn="just"/>
            <a:r>
              <a:rPr lang="en-US" dirty="0" smtClean="0">
                <a:solidFill>
                  <a:schemeClr val="bg1"/>
                </a:solidFill>
              </a:rPr>
              <a:t>Readers might </a:t>
            </a:r>
            <a:r>
              <a:rPr lang="en-US" dirty="0">
                <a:solidFill>
                  <a:schemeClr val="bg1"/>
                </a:solidFill>
              </a:rPr>
              <a:t>use this as an inspiration to place </a:t>
            </a:r>
            <a:r>
              <a:rPr lang="en-US" dirty="0" smtClean="0">
                <a:solidFill>
                  <a:schemeClr val="bg1"/>
                </a:solidFill>
              </a:rPr>
              <a:t>new</a:t>
            </a:r>
          </a:p>
          <a:p>
            <a:pPr marL="0" indent="0" algn="just">
              <a:buNone/>
            </a:pPr>
            <a:r>
              <a:rPr lang="en-US" dirty="0" smtClean="0">
                <a:solidFill>
                  <a:schemeClr val="bg1"/>
                </a:solidFill>
              </a:rPr>
              <a:t> </a:t>
            </a:r>
            <a:r>
              <a:rPr lang="en-US" dirty="0">
                <a:solidFill>
                  <a:schemeClr val="bg1"/>
                </a:solidFill>
              </a:rPr>
              <a:t>coasters on their "must-ride" list, or build them in </a:t>
            </a:r>
            <a:endParaRPr lang="en-US" dirty="0" smtClean="0">
              <a:solidFill>
                <a:schemeClr val="bg1"/>
              </a:solidFill>
            </a:endParaRPr>
          </a:p>
          <a:p>
            <a:pPr marL="0" indent="0" algn="just">
              <a:buNone/>
            </a:pPr>
            <a:r>
              <a:rPr lang="en-US" dirty="0" smtClean="0">
                <a:solidFill>
                  <a:schemeClr val="bg1"/>
                </a:solidFill>
              </a:rPr>
              <a:t>coaster </a:t>
            </a:r>
            <a:r>
              <a:rPr lang="en-US" dirty="0">
                <a:solidFill>
                  <a:schemeClr val="bg1"/>
                </a:solidFill>
              </a:rPr>
              <a:t>emulation games such as </a:t>
            </a:r>
            <a:endParaRPr lang="en-US" dirty="0" smtClean="0">
              <a:solidFill>
                <a:schemeClr val="bg1"/>
              </a:solidFill>
            </a:endParaRPr>
          </a:p>
          <a:p>
            <a:pPr marL="0" indent="0" algn="just">
              <a:buNone/>
            </a:pPr>
            <a:r>
              <a:rPr lang="en-US" i="1" dirty="0" smtClean="0">
                <a:solidFill>
                  <a:schemeClr val="bg1"/>
                </a:solidFill>
              </a:rPr>
              <a:t>Planet </a:t>
            </a:r>
            <a:r>
              <a:rPr lang="en-US" i="1" dirty="0">
                <a:solidFill>
                  <a:schemeClr val="bg1"/>
                </a:solidFill>
              </a:rPr>
              <a:t>Coaster</a:t>
            </a:r>
            <a:r>
              <a:rPr lang="en-US" dirty="0">
                <a:solidFill>
                  <a:schemeClr val="bg1"/>
                </a:solidFill>
              </a:rPr>
              <a:t> and </a:t>
            </a:r>
            <a:r>
              <a:rPr lang="en-US" i="1" dirty="0">
                <a:solidFill>
                  <a:schemeClr val="bg1"/>
                </a:solidFill>
              </a:rPr>
              <a:t>Rollercoaster Tycoon</a:t>
            </a:r>
            <a:r>
              <a:rPr lang="en-US" dirty="0">
                <a:solidFill>
                  <a:schemeClr val="bg1"/>
                </a:solidFill>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8610" y="365125"/>
            <a:ext cx="1698168" cy="2320398"/>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0745" y="3362324"/>
            <a:ext cx="2169011" cy="3258609"/>
          </a:xfrm>
          <a:prstGeom prst="rect">
            <a:avLst/>
          </a:prstGeom>
          <a:ln>
            <a:noFill/>
          </a:ln>
          <a:effectLst>
            <a:outerShdw blurRad="225425" dist="50800" dir="5220000" algn="ctr">
              <a:srgbClr val="000000">
                <a:alpha val="33000"/>
              </a:srgbClr>
            </a:outerShdw>
          </a:effectLst>
          <a:scene3d>
            <a:camera prst="isometricOffAxis2Left"/>
            <a:lightRig rig="harsh" dir="t">
              <a:rot lat="0" lon="0" rev="3000000"/>
            </a:lightRig>
          </a:scene3d>
          <a:sp3d extrusionH="254000" contourW="19050">
            <a:bevelT w="82550" h="44450" prst="angle"/>
            <a:bevelB w="82550" h="44450" prst="angle"/>
            <a:contourClr>
              <a:srgbClr val="FFFFFF"/>
            </a:contourClr>
          </a:sp3d>
        </p:spPr>
      </p:pic>
    </p:spTree>
    <p:extLst>
      <p:ext uri="{BB962C8B-B14F-4D97-AF65-F5344CB8AC3E}">
        <p14:creationId xmlns:p14="http://schemas.microsoft.com/office/powerpoint/2010/main" val="2574390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38200" y="0"/>
            <a:ext cx="10515600" cy="1538288"/>
          </a:xfrm>
        </p:spPr>
        <p:txBody>
          <a:bodyPr/>
          <a:lstStyle/>
          <a:p>
            <a:pPr algn="ctr"/>
            <a:r>
              <a:rPr lang="en-US" sz="7200" dirty="0" smtClean="0">
                <a:solidFill>
                  <a:srgbClr val="FFFF00"/>
                </a:solidFill>
                <a:latin typeface="Permanent Marker" panose="02000000000000000000" pitchFamily="2" charset="0"/>
                <a:ea typeface="Permanent Marker" panose="02000000000000000000" pitchFamily="2" charset="0"/>
              </a:rPr>
              <a:t>DESIGN</a:t>
            </a:r>
            <a:endParaRPr lang="en-US" sz="7200" dirty="0">
              <a:solidFill>
                <a:srgbClr val="FFFF00"/>
              </a:solidFill>
              <a:latin typeface="Permanent Marker" panose="02000000000000000000" pitchFamily="2" charset="0"/>
              <a:ea typeface="Permanent Marker" panose="02000000000000000000" pitchFamily="2" charset="0"/>
            </a:endParaRPr>
          </a:p>
        </p:txBody>
      </p:sp>
      <p:pic>
        <p:nvPicPr>
          <p:cNvPr id="15" name="Content Placeholder 14"/>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r="4433" b="7447"/>
          <a:stretch/>
        </p:blipFill>
        <p:spPr>
          <a:xfrm>
            <a:off x="838200" y="1320575"/>
            <a:ext cx="4474029" cy="2434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 Placeholder 10"/>
          <p:cNvSpPr>
            <a:spLocks noGrp="1"/>
          </p:cNvSpPr>
          <p:nvPr>
            <p:ph sz="half" idx="2"/>
          </p:nvPr>
        </p:nvSpPr>
        <p:spPr>
          <a:xfrm>
            <a:off x="6172200" y="1320574"/>
            <a:ext cx="5181600" cy="5446055"/>
          </a:xfrm>
        </p:spPr>
        <p:txBody>
          <a:bodyPr>
            <a:normAutofit/>
          </a:bodyPr>
          <a:lstStyle/>
          <a:p>
            <a:r>
              <a:rPr lang="en-US" sz="3200" dirty="0" smtClean="0">
                <a:solidFill>
                  <a:schemeClr val="bg1"/>
                </a:solidFill>
              </a:rPr>
              <a:t>The Page is broken into 3  major components: The main bar graph, a collapsible data table and three pie charts.</a:t>
            </a:r>
          </a:p>
          <a:p>
            <a:endParaRPr lang="en-US" sz="3200" dirty="0">
              <a:solidFill>
                <a:schemeClr val="bg1"/>
              </a:solidFill>
            </a:endParaRPr>
          </a:p>
          <a:p>
            <a:r>
              <a:rPr lang="en-US" sz="3200" dirty="0" smtClean="0">
                <a:solidFill>
                  <a:schemeClr val="bg1"/>
                </a:solidFill>
              </a:rPr>
              <a:t>Here we have a sample of the main bar graph and one of the pie charts. We will go into greater detail on their inner workings soon.</a:t>
            </a:r>
            <a:endParaRPr lang="en-US" sz="3200" dirty="0">
              <a:solidFill>
                <a:schemeClr val="bg1"/>
              </a:solidFill>
            </a:endParaRPr>
          </a:p>
        </p:txBody>
      </p:sp>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r="4887" b="6443"/>
          <a:stretch/>
        </p:blipFill>
        <p:spPr>
          <a:xfrm>
            <a:off x="828020" y="4129968"/>
            <a:ext cx="4462438" cy="24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83316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381"/>
            <a:ext cx="10515600" cy="1325563"/>
          </a:xfrm>
        </p:spPr>
        <p:txBody>
          <a:bodyPr/>
          <a:lstStyle/>
          <a:p>
            <a:pPr algn="ctr"/>
            <a:r>
              <a:rPr lang="en-US" sz="7200" dirty="0">
                <a:solidFill>
                  <a:srgbClr val="FFFF00"/>
                </a:solidFill>
                <a:latin typeface="Permanent Marker" panose="02000000000000000000" pitchFamily="2" charset="0"/>
                <a:ea typeface="Permanent Marker" panose="02000000000000000000" pitchFamily="2" charset="0"/>
              </a:rPr>
              <a:t>DESIGN</a:t>
            </a:r>
            <a:endParaRPr lang="en-US" dirty="0"/>
          </a:p>
        </p:txBody>
      </p:sp>
      <p:sp>
        <p:nvSpPr>
          <p:cNvPr id="7" name="TextBox 6"/>
          <p:cNvSpPr txBox="1"/>
          <p:nvPr/>
        </p:nvSpPr>
        <p:spPr>
          <a:xfrm>
            <a:off x="838200" y="1291176"/>
            <a:ext cx="10733314" cy="1569660"/>
          </a:xfrm>
          <a:prstGeom prst="rect">
            <a:avLst/>
          </a:prstGeom>
          <a:noFill/>
        </p:spPr>
        <p:txBody>
          <a:bodyPr wrap="square" rtlCol="0">
            <a:spAutoFit/>
          </a:bodyPr>
          <a:lstStyle/>
          <a:p>
            <a:r>
              <a:rPr lang="en-US" sz="2400" dirty="0" smtClean="0">
                <a:solidFill>
                  <a:schemeClr val="bg1"/>
                </a:solidFill>
              </a:rPr>
              <a:t>For color design, we wanted the page to be bright and even a little loud. We drew inspiration from the basic color combination associated with carnivals and circuses; red and yellow. </a:t>
            </a:r>
            <a:r>
              <a:rPr lang="en-US" sz="2400" dirty="0">
                <a:solidFill>
                  <a:schemeClr val="bg1"/>
                </a:solidFill>
              </a:rPr>
              <a:t>Blue is </a:t>
            </a:r>
            <a:r>
              <a:rPr lang="en-US" sz="2400" dirty="0" smtClean="0">
                <a:solidFill>
                  <a:schemeClr val="bg1"/>
                </a:solidFill>
              </a:rPr>
              <a:t>a complementary color in this design scheme. Each color can commonly be found on roller coasters as well.  </a:t>
            </a:r>
            <a:endParaRPr lang="en-US" sz="2400" dirty="0">
              <a:solidFill>
                <a:schemeClr val="bg1"/>
              </a:solidFill>
            </a:endParaRP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34805"/>
          <a:stretch/>
        </p:blipFill>
        <p:spPr>
          <a:xfrm>
            <a:off x="936170" y="3190670"/>
            <a:ext cx="2653739" cy="22932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615" t="410" r="17316" b="10392"/>
          <a:stretch/>
        </p:blipFill>
        <p:spPr>
          <a:xfrm>
            <a:off x="5101116" y="3220520"/>
            <a:ext cx="2907233" cy="23698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Content Placeholder 12"/>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r="27839"/>
          <a:stretch/>
        </p:blipFill>
        <p:spPr>
          <a:xfrm>
            <a:off x="8931727" y="3220520"/>
            <a:ext cx="2857502" cy="22222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00962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FFFF00"/>
                </a:solidFill>
                <a:latin typeface="Permanent Marker" panose="02000000000000000000" pitchFamily="2" charset="0"/>
                <a:ea typeface="Permanent Marker" panose="02000000000000000000" pitchFamily="2" charset="0"/>
              </a:rPr>
              <a:t>The Database</a:t>
            </a:r>
            <a:endParaRPr lang="en-US" dirty="0">
              <a:solidFill>
                <a:srgbClr val="FFFF00"/>
              </a:solidFill>
              <a:latin typeface="Permanent Marker" panose="02000000000000000000" pitchFamily="2" charset="0"/>
              <a:ea typeface="Permanent Marker" panose="02000000000000000000" pitchFamily="2" charset="0"/>
            </a:endParaRPr>
          </a:p>
        </p:txBody>
      </p:sp>
      <p:sp>
        <p:nvSpPr>
          <p:cNvPr id="6" name="Content Placeholder 5"/>
          <p:cNvSpPr>
            <a:spLocks noGrp="1"/>
          </p:cNvSpPr>
          <p:nvPr>
            <p:ph idx="1"/>
          </p:nvPr>
        </p:nvSpPr>
        <p:spPr/>
        <p:txBody>
          <a:bodyPr/>
          <a:lstStyle/>
          <a:p>
            <a:r>
              <a:rPr lang="en-US" dirty="0">
                <a:solidFill>
                  <a:schemeClr val="bg1"/>
                </a:solidFill>
              </a:rPr>
              <a:t>The database that we used consists of 508 </a:t>
            </a:r>
            <a:r>
              <a:rPr lang="en-US" dirty="0" err="1">
                <a:solidFill>
                  <a:schemeClr val="bg1"/>
                </a:solidFill>
              </a:rPr>
              <a:t>JSON</a:t>
            </a:r>
            <a:r>
              <a:rPr lang="en-US" dirty="0">
                <a:solidFill>
                  <a:schemeClr val="bg1"/>
                </a:solidFill>
              </a:rPr>
              <a:t> objects. These objects have 7 key value pairs that we used to generate the results that you see on this project. </a:t>
            </a:r>
            <a:endParaRPr lang="en-US" dirty="0" smtClean="0">
              <a:solidFill>
                <a:schemeClr val="bg1"/>
              </a:solidFill>
            </a:endParaRPr>
          </a:p>
          <a:p>
            <a:endParaRPr lang="en-US" dirty="0">
              <a:solidFill>
                <a:schemeClr val="bg1"/>
              </a:solidFill>
            </a:endParaRPr>
          </a:p>
          <a:p>
            <a:r>
              <a:rPr lang="en-US" dirty="0" smtClean="0">
                <a:solidFill>
                  <a:schemeClr val="bg1"/>
                </a:solidFill>
              </a:rPr>
              <a:t>These </a:t>
            </a:r>
            <a:r>
              <a:rPr lang="en-US" dirty="0">
                <a:solidFill>
                  <a:schemeClr val="bg1"/>
                </a:solidFill>
              </a:rPr>
              <a:t>value pairs are name, length, height, speed, type, park, and continent. With this database, users are visually presented multiple charts that break down different statistics, from coasters per continent, to average speed and more.</a:t>
            </a:r>
            <a:endParaRPr lang="en-US" dirty="0">
              <a:solidFill>
                <a:schemeClr val="bg1"/>
              </a:solidFill>
            </a:endParaRPr>
          </a:p>
        </p:txBody>
      </p:sp>
    </p:spTree>
    <p:extLst>
      <p:ext uri="{BB962C8B-B14F-4D97-AF65-F5344CB8AC3E}">
        <p14:creationId xmlns:p14="http://schemas.microsoft.com/office/powerpoint/2010/main" val="247192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latin typeface="Permanent Marker" panose="02000000000000000000" pitchFamily="2" charset="0"/>
                <a:ea typeface="Permanent Marker" panose="02000000000000000000" pitchFamily="2" charset="0"/>
              </a:rPr>
              <a:t>The Database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842" y="1607911"/>
            <a:ext cx="6117288" cy="4351338"/>
          </a:xfrm>
        </p:spPr>
      </p:pic>
      <p:sp>
        <p:nvSpPr>
          <p:cNvPr id="5" name="TextBox 4"/>
          <p:cNvSpPr txBox="1"/>
          <p:nvPr/>
        </p:nvSpPr>
        <p:spPr>
          <a:xfrm>
            <a:off x="6618514" y="1607911"/>
            <a:ext cx="5344644" cy="4801314"/>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solidFill>
                  <a:schemeClr val="bg1"/>
                </a:solidFill>
              </a:rPr>
              <a:t>The data can be accessed by the user with a table on the page. This table can be instantly sorted in ascending or descending order based on height, speed or length. </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smtClean="0">
                <a:solidFill>
                  <a:schemeClr val="bg1"/>
                </a:solidFill>
              </a:rPr>
              <a:t>The table is contained and scrollable, and the user my collapse that table at any time. The table will also show the user what type of material the coaster is built from, as well as the park  it operates in and on what continent.</a:t>
            </a:r>
          </a:p>
          <a:p>
            <a:endParaRPr lang="en-US" dirty="0"/>
          </a:p>
        </p:txBody>
      </p:sp>
    </p:spTree>
    <p:extLst>
      <p:ext uri="{BB962C8B-B14F-4D97-AF65-F5344CB8AC3E}">
        <p14:creationId xmlns:p14="http://schemas.microsoft.com/office/powerpoint/2010/main" val="3811802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600" dirty="0" smtClean="0">
                <a:solidFill>
                  <a:srgbClr val="FFFF00"/>
                </a:solidFill>
                <a:latin typeface="Permanent Marker" panose="02000000000000000000" pitchFamily="2" charset="0"/>
                <a:ea typeface="Permanent Marker" panose="02000000000000000000" pitchFamily="2" charset="0"/>
              </a:rPr>
              <a:t>How is it all done?</a:t>
            </a:r>
            <a:endParaRPr lang="en-US" sz="6600" dirty="0">
              <a:solidFill>
                <a:srgbClr val="FFFF00"/>
              </a:solidFill>
              <a:latin typeface="Permanent Marker" panose="02000000000000000000" pitchFamily="2" charset="0"/>
              <a:ea typeface="Permanent Marker" panose="02000000000000000000" pitchFamily="2" charset="0"/>
            </a:endParaRP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448393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00"/>
                </a:solidFill>
                <a:latin typeface="Permanent Marker" panose="02000000000000000000" pitchFamily="2" charset="0"/>
                <a:ea typeface="Permanent Marker" panose="02000000000000000000" pitchFamily="2" charset="0"/>
              </a:rPr>
              <a:t>What is Angular?</a:t>
            </a:r>
            <a:endParaRPr lang="en-US" dirty="0">
              <a:solidFill>
                <a:srgbClr val="FFFF00"/>
              </a:solidFill>
              <a:latin typeface="Permanent Marker" panose="02000000000000000000" pitchFamily="2" charset="0"/>
              <a:ea typeface="Permanent Marker" panose="02000000000000000000" pitchFamily="2" charset="0"/>
            </a:endParaRPr>
          </a:p>
        </p:txBody>
      </p:sp>
      <p:sp>
        <p:nvSpPr>
          <p:cNvPr id="3" name="Content Placeholder 2"/>
          <p:cNvSpPr>
            <a:spLocks noGrp="1"/>
          </p:cNvSpPr>
          <p:nvPr>
            <p:ph idx="1"/>
          </p:nvPr>
        </p:nvSpPr>
        <p:spPr>
          <a:xfrm>
            <a:off x="838200" y="1534886"/>
            <a:ext cx="10515600" cy="2786743"/>
          </a:xfrm>
        </p:spPr>
        <p:txBody>
          <a:bodyPr/>
          <a:lstStyle/>
          <a:p>
            <a:r>
              <a:rPr lang="en-US" dirty="0" smtClean="0">
                <a:solidFill>
                  <a:schemeClr val="bg1"/>
                </a:solidFill>
              </a:rPr>
              <a:t>Angular </a:t>
            </a:r>
            <a:r>
              <a:rPr lang="en-US" dirty="0">
                <a:solidFill>
                  <a:schemeClr val="bg1"/>
                </a:solidFill>
              </a:rPr>
              <a:t>is a platform and framework for building client applications in html and typescript. Angular applications are written using typescript (similar to </a:t>
            </a:r>
            <a:r>
              <a:rPr lang="en-US" dirty="0" err="1" smtClean="0">
                <a:solidFill>
                  <a:schemeClr val="bg1"/>
                </a:solidFill>
              </a:rPr>
              <a:t>javascript</a:t>
            </a:r>
            <a:r>
              <a:rPr lang="en-US" dirty="0" smtClean="0">
                <a:solidFill>
                  <a:schemeClr val="bg1"/>
                </a:solidFill>
              </a:rPr>
              <a:t>) and is </a:t>
            </a:r>
            <a:r>
              <a:rPr lang="en-US" dirty="0">
                <a:solidFill>
                  <a:schemeClr val="bg1"/>
                </a:solidFill>
              </a:rPr>
              <a:t>developed by google.</a:t>
            </a:r>
          </a:p>
          <a:p>
            <a:r>
              <a:rPr lang="en-US" dirty="0" smtClean="0">
                <a:solidFill>
                  <a:schemeClr val="bg1"/>
                </a:solidFill>
              </a:rPr>
              <a:t>Angular </a:t>
            </a:r>
            <a:r>
              <a:rPr lang="en-US" dirty="0">
                <a:solidFill>
                  <a:schemeClr val="bg1"/>
                </a:solidFill>
              </a:rPr>
              <a:t>has 3 versions (Angular </a:t>
            </a:r>
            <a:r>
              <a:rPr lang="en-US" dirty="0" err="1">
                <a:solidFill>
                  <a:schemeClr val="bg1"/>
                </a:solidFill>
              </a:rPr>
              <a:t>js</a:t>
            </a:r>
            <a:r>
              <a:rPr lang="en-US" dirty="0">
                <a:solidFill>
                  <a:schemeClr val="bg1"/>
                </a:solidFill>
              </a:rPr>
              <a:t>, Angular 2, Angular 4, Angular 5 on the way?)</a:t>
            </a:r>
          </a:p>
          <a:p>
            <a:r>
              <a:rPr lang="en-US" dirty="0" smtClean="0">
                <a:solidFill>
                  <a:schemeClr val="bg1"/>
                </a:solidFill>
              </a:rPr>
              <a:t>Websites </a:t>
            </a:r>
            <a:r>
              <a:rPr lang="en-US" dirty="0">
                <a:solidFill>
                  <a:schemeClr val="bg1"/>
                </a:solidFill>
              </a:rPr>
              <a:t>built with </a:t>
            </a:r>
            <a:r>
              <a:rPr lang="en-US" dirty="0">
                <a:solidFill>
                  <a:schemeClr val="bg1"/>
                </a:solidFill>
              </a:rPr>
              <a:t>A</a:t>
            </a:r>
            <a:r>
              <a:rPr lang="en-US" dirty="0" smtClean="0">
                <a:solidFill>
                  <a:schemeClr val="bg1"/>
                </a:solidFill>
              </a:rPr>
              <a:t>ngular include </a:t>
            </a:r>
            <a:r>
              <a:rPr lang="en-US" dirty="0" err="1" smtClean="0">
                <a:solidFill>
                  <a:schemeClr val="bg1"/>
                </a:solidFill>
              </a:rPr>
              <a:t>Paypal</a:t>
            </a:r>
            <a:r>
              <a:rPr lang="en-US" dirty="0" smtClean="0">
                <a:solidFill>
                  <a:schemeClr val="bg1"/>
                </a:solidFill>
              </a:rPr>
              <a:t> and Netflix</a:t>
            </a:r>
            <a:endParaRPr lang="en-US" dirty="0">
              <a:solidFill>
                <a:schemeClr val="bg1"/>
              </a:solidFill>
            </a:endParaRPr>
          </a:p>
        </p:txBody>
      </p:sp>
      <p:pic>
        <p:nvPicPr>
          <p:cNvPr id="4" name="Picture 3" descr="Screen Clipping"/>
          <p:cNvPicPr>
            <a:picLocks noChangeAspect="1"/>
          </p:cNvPicPr>
          <p:nvPr/>
        </p:nvPicPr>
        <p:blipFill rotWithShape="1">
          <a:blip r:embed="rId2" cstate="print">
            <a:extLst>
              <a:ext uri="{28A0092B-C50C-407E-A947-70E740481C1C}">
                <a14:useLocalDpi xmlns:a14="http://schemas.microsoft.com/office/drawing/2010/main" val="0"/>
              </a:ext>
            </a:extLst>
          </a:blip>
          <a:srcRect b="15814"/>
          <a:stretch/>
        </p:blipFill>
        <p:spPr>
          <a:xfrm>
            <a:off x="968829" y="4479740"/>
            <a:ext cx="4498589" cy="17033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Screen Clipping"/>
          <p:cNvPicPr>
            <a:picLocks noChangeAspect="1"/>
          </p:cNvPicPr>
          <p:nvPr/>
        </p:nvPicPr>
        <p:blipFill rotWithShape="1">
          <a:blip r:embed="rId3" cstate="print">
            <a:extLst>
              <a:ext uri="{28A0092B-C50C-407E-A947-70E740481C1C}">
                <a14:useLocalDpi xmlns:a14="http://schemas.microsoft.com/office/drawing/2010/main" val="0"/>
              </a:ext>
            </a:extLst>
          </a:blip>
          <a:srcRect b="22339"/>
          <a:stretch/>
        </p:blipFill>
        <p:spPr>
          <a:xfrm>
            <a:off x="6259286" y="4479741"/>
            <a:ext cx="4996543" cy="17033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63415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TotalTime>
  <Words>643</Words>
  <Application>Microsoft Office PowerPoint</Application>
  <PresentationFormat>Widescreen</PresentationFormat>
  <Paragraphs>53</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Permanent Marker</vt:lpstr>
      <vt:lpstr>Office Theme</vt:lpstr>
      <vt:lpstr>Coaster Crunch</vt:lpstr>
      <vt:lpstr>What is Coaster Crunch?</vt:lpstr>
      <vt:lpstr>Who is it for?</vt:lpstr>
      <vt:lpstr>DESIGN</vt:lpstr>
      <vt:lpstr>DESIGN</vt:lpstr>
      <vt:lpstr>The Database</vt:lpstr>
      <vt:lpstr>The Database</vt:lpstr>
      <vt:lpstr>How is it all done?</vt:lpstr>
      <vt:lpstr>What is Angular?</vt:lpstr>
      <vt:lpstr>Angular Overview</vt:lpstr>
      <vt:lpstr>Angular OVERVIEW</vt:lpstr>
      <vt:lpstr>PowerPoint Presentation</vt:lpstr>
      <vt:lpstr>ANgularOverview</vt:lpstr>
      <vt:lpstr>PowerPoint Presentation</vt:lpstr>
      <vt:lpstr>PowerPoint Presentation</vt:lpstr>
    </vt:vector>
  </TitlesOfParts>
  <Company>Dunwoody College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Coaster Crunch</dc:title>
  <dc:creator>Pacella, LaRissa Kaye</dc:creator>
  <cp:lastModifiedBy>Pacella, LaRissa Kaye</cp:lastModifiedBy>
  <cp:revision>11</cp:revision>
  <dcterms:created xsi:type="dcterms:W3CDTF">2018-05-10T15:29:23Z</dcterms:created>
  <dcterms:modified xsi:type="dcterms:W3CDTF">2018-05-11T17:00:55Z</dcterms:modified>
</cp:coreProperties>
</file>